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Platypi Medium"/>
      <p:regular r:id="rId15"/>
    </p:embeddedFont>
    <p:embeddedFont>
      <p:font typeface="Platypi Medium"/>
      <p:regular r:id="rId16"/>
    </p:embeddedFont>
    <p:embeddedFont>
      <p:font typeface="Platypi Medium"/>
      <p:regular r:id="rId17"/>
    </p:embeddedFont>
    <p:embeddedFont>
      <p:font typeface="Platypi Medium"/>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4-1.png>
</file>

<file path=ppt/media/image-5-1.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7-5.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7F3F0"/>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6" Type="http://schemas.openxmlformats.org/officeDocument/2006/relationships/slideLayout" Target="../slideLayouts/slideLayout8.xml"/><Relationship Id="rId7"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240637"/>
            <a:ext cx="7556421" cy="1956435"/>
          </a:xfrm>
          <a:prstGeom prst="rect">
            <a:avLst/>
          </a:prstGeom>
          <a:noFill/>
          <a:ln/>
        </p:spPr>
        <p:txBody>
          <a:bodyPr wrap="square" lIns="0" tIns="0" rIns="0" bIns="0" rtlCol="0" anchor="t"/>
          <a:lstStyle/>
          <a:p>
            <a:pPr indent="0" marL="0">
              <a:lnSpc>
                <a:spcPts val="7700"/>
              </a:lnSpc>
              <a:buNone/>
            </a:pPr>
            <a:r>
              <a:rPr lang="en-US" sz="6150" dirty="0">
                <a:solidFill>
                  <a:srgbClr val="201B18"/>
                </a:solidFill>
                <a:latin typeface="Platypi Medium" pitchFamily="34" charset="0"/>
                <a:ea typeface="Platypi Medium" pitchFamily="34" charset="-122"/>
                <a:cs typeface="Platypi Medium" pitchFamily="34" charset="-120"/>
              </a:rPr>
              <a:t>Introduction to Machine Learning</a:t>
            </a:r>
            <a:endParaRPr lang="en-US" sz="6150" dirty="0"/>
          </a:p>
        </p:txBody>
      </p:sp>
      <p:sp>
        <p:nvSpPr>
          <p:cNvPr id="4" name="Text 1"/>
          <p:cNvSpPr/>
          <p:nvPr/>
        </p:nvSpPr>
        <p:spPr>
          <a:xfrm>
            <a:off x="793790" y="4537234"/>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Machine learning is a powerful field of artificial intelligence that enables computers to learn and improve from data without being explicitly programmed. It has revolutionized industries by automating tasks, uncovering insights, and making predictions with increasing accuracy.</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748189"/>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What is Machine Learning?</a:t>
            </a:r>
            <a:endParaRPr lang="en-US" sz="4450" dirty="0"/>
          </a:p>
        </p:txBody>
      </p:sp>
      <p:sp>
        <p:nvSpPr>
          <p:cNvPr id="4" name="Shape 1"/>
          <p:cNvSpPr/>
          <p:nvPr/>
        </p:nvSpPr>
        <p:spPr>
          <a:xfrm>
            <a:off x="6280190" y="2761059"/>
            <a:ext cx="510302" cy="510302"/>
          </a:xfrm>
          <a:prstGeom prst="roundRect">
            <a:avLst>
              <a:gd name="adj" fmla="val 6667"/>
            </a:avLst>
          </a:prstGeom>
          <a:solidFill>
            <a:srgbClr val="F9F7F7"/>
          </a:solidFill>
          <a:ln/>
        </p:spPr>
      </p:sp>
      <p:sp>
        <p:nvSpPr>
          <p:cNvPr id="5" name="Text 2"/>
          <p:cNvSpPr/>
          <p:nvPr/>
        </p:nvSpPr>
        <p:spPr>
          <a:xfrm>
            <a:off x="6458903" y="2846070"/>
            <a:ext cx="152757" cy="34028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1</a:t>
            </a:r>
            <a:endParaRPr lang="en-US" sz="2650" dirty="0"/>
          </a:p>
        </p:txBody>
      </p:sp>
      <p:sp>
        <p:nvSpPr>
          <p:cNvPr id="6" name="Text 3"/>
          <p:cNvSpPr/>
          <p:nvPr/>
        </p:nvSpPr>
        <p:spPr>
          <a:xfrm>
            <a:off x="7017306" y="2761059"/>
            <a:ext cx="2927747" cy="708660"/>
          </a:xfrm>
          <a:prstGeom prst="rect">
            <a:avLst/>
          </a:prstGeom>
          <a:noFill/>
          <a:ln/>
        </p:spPr>
        <p:txBody>
          <a:bodyPr wrap="squar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Data-Driven Algorithms</a:t>
            </a:r>
            <a:endParaRPr lang="en-US" sz="2200" dirty="0"/>
          </a:p>
        </p:txBody>
      </p:sp>
      <p:sp>
        <p:nvSpPr>
          <p:cNvPr id="7" name="Text 4"/>
          <p:cNvSpPr/>
          <p:nvPr/>
        </p:nvSpPr>
        <p:spPr>
          <a:xfrm>
            <a:off x="7017306" y="3605808"/>
            <a:ext cx="2927747" cy="217741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Machine learning uses statistical techniques to enable computer systems to perform specific tasks effectively without relying on rule-based programming.</a:t>
            </a:r>
            <a:endParaRPr lang="en-US" sz="1750" dirty="0"/>
          </a:p>
        </p:txBody>
      </p:sp>
      <p:sp>
        <p:nvSpPr>
          <p:cNvPr id="8" name="Shape 5"/>
          <p:cNvSpPr/>
          <p:nvPr/>
        </p:nvSpPr>
        <p:spPr>
          <a:xfrm>
            <a:off x="10171867" y="2761059"/>
            <a:ext cx="510302" cy="510302"/>
          </a:xfrm>
          <a:prstGeom prst="roundRect">
            <a:avLst>
              <a:gd name="adj" fmla="val 6667"/>
            </a:avLst>
          </a:prstGeom>
          <a:solidFill>
            <a:srgbClr val="F9F7F7"/>
          </a:solidFill>
          <a:ln/>
        </p:spPr>
      </p:sp>
      <p:sp>
        <p:nvSpPr>
          <p:cNvPr id="9" name="Text 6"/>
          <p:cNvSpPr/>
          <p:nvPr/>
        </p:nvSpPr>
        <p:spPr>
          <a:xfrm>
            <a:off x="10317123" y="2846070"/>
            <a:ext cx="219789" cy="34028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2</a:t>
            </a:r>
            <a:endParaRPr lang="en-US" sz="2650" dirty="0"/>
          </a:p>
        </p:txBody>
      </p:sp>
      <p:sp>
        <p:nvSpPr>
          <p:cNvPr id="10" name="Text 7"/>
          <p:cNvSpPr/>
          <p:nvPr/>
        </p:nvSpPr>
        <p:spPr>
          <a:xfrm>
            <a:off x="10908983" y="2761059"/>
            <a:ext cx="2835235"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Pattern Recognition</a:t>
            </a:r>
            <a:endParaRPr lang="en-US" sz="2200" dirty="0"/>
          </a:p>
        </p:txBody>
      </p:sp>
      <p:sp>
        <p:nvSpPr>
          <p:cNvPr id="11" name="Text 8"/>
          <p:cNvSpPr/>
          <p:nvPr/>
        </p:nvSpPr>
        <p:spPr>
          <a:xfrm>
            <a:off x="10908983" y="3251478"/>
            <a:ext cx="2927747" cy="1814513"/>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These algorithms can identify patterns in data and make predictions or decisions based on that analysis.</a:t>
            </a:r>
            <a:endParaRPr lang="en-US" sz="1750" dirty="0"/>
          </a:p>
        </p:txBody>
      </p:sp>
      <p:sp>
        <p:nvSpPr>
          <p:cNvPr id="12" name="Shape 9"/>
          <p:cNvSpPr/>
          <p:nvPr/>
        </p:nvSpPr>
        <p:spPr>
          <a:xfrm>
            <a:off x="6280190" y="6265188"/>
            <a:ext cx="510302" cy="510302"/>
          </a:xfrm>
          <a:prstGeom prst="roundRect">
            <a:avLst>
              <a:gd name="adj" fmla="val 6667"/>
            </a:avLst>
          </a:prstGeom>
          <a:solidFill>
            <a:srgbClr val="F9F7F7"/>
          </a:solidFill>
          <a:ln/>
        </p:spPr>
      </p:sp>
      <p:sp>
        <p:nvSpPr>
          <p:cNvPr id="13" name="Text 10"/>
          <p:cNvSpPr/>
          <p:nvPr/>
        </p:nvSpPr>
        <p:spPr>
          <a:xfrm>
            <a:off x="6429137" y="6350198"/>
            <a:ext cx="212288" cy="34028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3</a:t>
            </a:r>
            <a:endParaRPr lang="en-US" sz="2650" dirty="0"/>
          </a:p>
        </p:txBody>
      </p:sp>
      <p:sp>
        <p:nvSpPr>
          <p:cNvPr id="14" name="Text 11"/>
          <p:cNvSpPr/>
          <p:nvPr/>
        </p:nvSpPr>
        <p:spPr>
          <a:xfrm>
            <a:off x="7017306" y="6265188"/>
            <a:ext cx="3569970" cy="354330"/>
          </a:xfrm>
          <a:prstGeom prst="rect">
            <a:avLst/>
          </a:prstGeom>
          <a:noFill/>
          <a:ln/>
        </p:spPr>
        <p:txBody>
          <a:bodyPr wrap="none" lIns="0" tIns="0" rIns="0" bIns="0" rtlCol="0" anchor="t"/>
          <a:lstStyle/>
          <a:p>
            <a:pPr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Continuous Improvement</a:t>
            </a:r>
            <a:endParaRPr lang="en-US" sz="2200" dirty="0"/>
          </a:p>
        </p:txBody>
      </p:sp>
      <p:sp>
        <p:nvSpPr>
          <p:cNvPr id="15" name="Text 12"/>
          <p:cNvSpPr/>
          <p:nvPr/>
        </p:nvSpPr>
        <p:spPr>
          <a:xfrm>
            <a:off x="7017306" y="6755606"/>
            <a:ext cx="6819305" cy="725805"/>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As the system is exposed to more data, the algorithms can learn and improve their performance over time.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358509"/>
            <a:ext cx="7546538"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Types of Machine Learning</a:t>
            </a:r>
            <a:endParaRPr lang="en-US" sz="4450" dirty="0"/>
          </a:p>
        </p:txBody>
      </p:sp>
      <p:sp>
        <p:nvSpPr>
          <p:cNvPr id="3" name="Text 1"/>
          <p:cNvSpPr/>
          <p:nvPr/>
        </p:nvSpPr>
        <p:spPr>
          <a:xfrm>
            <a:off x="793790" y="3634264"/>
            <a:ext cx="2852738"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Supervised Learning</a:t>
            </a:r>
            <a:endParaRPr lang="en-US" sz="2200" dirty="0"/>
          </a:p>
        </p:txBody>
      </p:sp>
      <p:sp>
        <p:nvSpPr>
          <p:cNvPr id="4" name="Text 2"/>
          <p:cNvSpPr/>
          <p:nvPr/>
        </p:nvSpPr>
        <p:spPr>
          <a:xfrm>
            <a:off x="793790" y="4215408"/>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The algorithm is trained on labeled data to learn the relationship between inputs and outputs.</a:t>
            </a:r>
            <a:endParaRPr lang="en-US" sz="1750" dirty="0"/>
          </a:p>
        </p:txBody>
      </p:sp>
      <p:sp>
        <p:nvSpPr>
          <p:cNvPr id="5" name="Text 3"/>
          <p:cNvSpPr/>
          <p:nvPr/>
        </p:nvSpPr>
        <p:spPr>
          <a:xfrm>
            <a:off x="5332928" y="3634264"/>
            <a:ext cx="3211235"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Unsupervised Learning</a:t>
            </a:r>
            <a:endParaRPr lang="en-US" sz="2200" dirty="0"/>
          </a:p>
        </p:txBody>
      </p:sp>
      <p:sp>
        <p:nvSpPr>
          <p:cNvPr id="6" name="Text 4"/>
          <p:cNvSpPr/>
          <p:nvPr/>
        </p:nvSpPr>
        <p:spPr>
          <a:xfrm>
            <a:off x="5332928" y="4215408"/>
            <a:ext cx="3978116" cy="1088708"/>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The algorithm discovers hidden patterns and structures in data without predefined labels or targets.</a:t>
            </a:r>
            <a:endParaRPr lang="en-US" sz="1750" dirty="0"/>
          </a:p>
        </p:txBody>
      </p:sp>
      <p:sp>
        <p:nvSpPr>
          <p:cNvPr id="7" name="Text 5"/>
          <p:cNvSpPr/>
          <p:nvPr/>
        </p:nvSpPr>
        <p:spPr>
          <a:xfrm>
            <a:off x="9872067" y="3634264"/>
            <a:ext cx="3358515" cy="354330"/>
          </a:xfrm>
          <a:prstGeom prst="rect">
            <a:avLst/>
          </a:prstGeom>
          <a:noFill/>
          <a:ln/>
        </p:spPr>
        <p:txBody>
          <a:bodyPr wrap="none" lIns="0" tIns="0" rIns="0" bIns="0" rtlCol="0" anchor="t"/>
          <a:lstStyle/>
          <a:p>
            <a:pPr indent="0" marL="0">
              <a:lnSpc>
                <a:spcPts val="2750"/>
              </a:lnSpc>
              <a:buNone/>
            </a:pPr>
            <a:r>
              <a:rPr lang="en-US" sz="2200" dirty="0">
                <a:solidFill>
                  <a:srgbClr val="201B18"/>
                </a:solidFill>
                <a:latin typeface="Platypi Medium" pitchFamily="34" charset="0"/>
                <a:ea typeface="Platypi Medium" pitchFamily="34" charset="-122"/>
                <a:cs typeface="Platypi Medium" pitchFamily="34" charset="-120"/>
              </a:rPr>
              <a:t>Reinforcement Learning</a:t>
            </a:r>
            <a:endParaRPr lang="en-US" sz="2200" dirty="0"/>
          </a:p>
        </p:txBody>
      </p:sp>
      <p:sp>
        <p:nvSpPr>
          <p:cNvPr id="8" name="Text 6"/>
          <p:cNvSpPr/>
          <p:nvPr/>
        </p:nvSpPr>
        <p:spPr>
          <a:xfrm>
            <a:off x="9872067" y="4215408"/>
            <a:ext cx="3978116" cy="1451610"/>
          </a:xfrm>
          <a:prstGeom prst="rect">
            <a:avLst/>
          </a:prstGeom>
          <a:noFill/>
          <a:ln/>
        </p:spPr>
        <p:txBody>
          <a:bodyPr wrap="square" lIns="0" tIns="0" rIns="0" bIns="0" rtlCol="0" anchor="t"/>
          <a:lstStyle/>
          <a:p>
            <a:pPr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The algorithm learns by interacting with an environment and receiving feedback in the form of rewards or penalties.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58679"/>
            <a:ext cx="5707737" cy="708779"/>
          </a:xfrm>
          <a:prstGeom prst="rect">
            <a:avLst/>
          </a:prstGeom>
          <a:noFill/>
          <a:ln/>
        </p:spPr>
        <p:txBody>
          <a:bodyPr wrap="none" lIns="0" tIns="0" rIns="0" bIns="0" rtlCol="0" anchor="t"/>
          <a:lstStyle/>
          <a:p>
            <a:pPr indent="0" marL="0">
              <a:lnSpc>
                <a:spcPts val="5550"/>
              </a:lnSpc>
              <a:buNone/>
            </a:pPr>
            <a:r>
              <a:rPr lang="en-US" sz="4450" dirty="0">
                <a:solidFill>
                  <a:srgbClr val="201B18"/>
                </a:solidFill>
                <a:latin typeface="Platypi Medium" pitchFamily="34" charset="0"/>
                <a:ea typeface="Platypi Medium" pitchFamily="34" charset="-122"/>
                <a:cs typeface="Platypi Medium" pitchFamily="34" charset="-120"/>
              </a:rPr>
              <a:t>Supervised Learning</a:t>
            </a:r>
            <a:endParaRPr lang="en-US" sz="4450" dirty="0"/>
          </a:p>
        </p:txBody>
      </p:sp>
      <p:sp>
        <p:nvSpPr>
          <p:cNvPr id="4" name="Shape 1"/>
          <p:cNvSpPr/>
          <p:nvPr/>
        </p:nvSpPr>
        <p:spPr>
          <a:xfrm>
            <a:off x="6605111" y="1907619"/>
            <a:ext cx="30480" cy="5463183"/>
          </a:xfrm>
          <a:prstGeom prst="roundRect">
            <a:avLst>
              <a:gd name="adj" fmla="val 111628"/>
            </a:avLst>
          </a:prstGeom>
          <a:solidFill>
            <a:srgbClr val="D8D4D4"/>
          </a:solidFill>
          <a:ln/>
        </p:spPr>
      </p:sp>
      <p:sp>
        <p:nvSpPr>
          <p:cNvPr id="5" name="Shape 2"/>
          <p:cNvSpPr/>
          <p:nvPr/>
        </p:nvSpPr>
        <p:spPr>
          <a:xfrm>
            <a:off x="6845022" y="2402681"/>
            <a:ext cx="793790" cy="30480"/>
          </a:xfrm>
          <a:prstGeom prst="roundRect">
            <a:avLst>
              <a:gd name="adj" fmla="val 111628"/>
            </a:avLst>
          </a:prstGeom>
          <a:solidFill>
            <a:srgbClr val="D8D4D4"/>
          </a:solidFill>
          <a:ln/>
        </p:spPr>
      </p:sp>
      <p:sp>
        <p:nvSpPr>
          <p:cNvPr id="6" name="Shape 3"/>
          <p:cNvSpPr/>
          <p:nvPr/>
        </p:nvSpPr>
        <p:spPr>
          <a:xfrm>
            <a:off x="6365200" y="2162770"/>
            <a:ext cx="510302" cy="510302"/>
          </a:xfrm>
          <a:prstGeom prst="roundRect">
            <a:avLst>
              <a:gd name="adj" fmla="val 6667"/>
            </a:avLst>
          </a:prstGeom>
          <a:solidFill>
            <a:srgbClr val="F9F7F7"/>
          </a:solidFill>
          <a:ln/>
        </p:spPr>
      </p:sp>
      <p:sp>
        <p:nvSpPr>
          <p:cNvPr id="7" name="Text 4"/>
          <p:cNvSpPr/>
          <p:nvPr/>
        </p:nvSpPr>
        <p:spPr>
          <a:xfrm>
            <a:off x="6543913" y="2247781"/>
            <a:ext cx="152757" cy="34028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1</a:t>
            </a:r>
            <a:endParaRPr lang="en-US" sz="2650" dirty="0"/>
          </a:p>
        </p:txBody>
      </p:sp>
      <p:sp>
        <p:nvSpPr>
          <p:cNvPr id="8" name="Text 5"/>
          <p:cNvSpPr/>
          <p:nvPr/>
        </p:nvSpPr>
        <p:spPr>
          <a:xfrm>
            <a:off x="7867888" y="213443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Data Labeling</a:t>
            </a:r>
            <a:endParaRPr lang="en-US" sz="2200" dirty="0"/>
          </a:p>
        </p:txBody>
      </p:sp>
      <p:sp>
        <p:nvSpPr>
          <p:cNvPr id="9" name="Text 6"/>
          <p:cNvSpPr/>
          <p:nvPr/>
        </p:nvSpPr>
        <p:spPr>
          <a:xfrm>
            <a:off x="7867888" y="2624852"/>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The first step is to gather a dataset and label the input data with the corresponding desired outputs.</a:t>
            </a:r>
            <a:endParaRPr lang="en-US" sz="1750" dirty="0"/>
          </a:p>
        </p:txBody>
      </p:sp>
      <p:sp>
        <p:nvSpPr>
          <p:cNvPr id="10" name="Shape 7"/>
          <p:cNvSpPr/>
          <p:nvPr/>
        </p:nvSpPr>
        <p:spPr>
          <a:xfrm>
            <a:off x="6845022" y="4299347"/>
            <a:ext cx="793790" cy="30480"/>
          </a:xfrm>
          <a:prstGeom prst="roundRect">
            <a:avLst>
              <a:gd name="adj" fmla="val 111628"/>
            </a:avLst>
          </a:prstGeom>
          <a:solidFill>
            <a:srgbClr val="D8D4D4"/>
          </a:solidFill>
          <a:ln/>
        </p:spPr>
      </p:sp>
      <p:sp>
        <p:nvSpPr>
          <p:cNvPr id="11" name="Shape 8"/>
          <p:cNvSpPr/>
          <p:nvPr/>
        </p:nvSpPr>
        <p:spPr>
          <a:xfrm>
            <a:off x="6365200" y="4059436"/>
            <a:ext cx="510302" cy="510302"/>
          </a:xfrm>
          <a:prstGeom prst="roundRect">
            <a:avLst>
              <a:gd name="adj" fmla="val 6667"/>
            </a:avLst>
          </a:prstGeom>
          <a:solidFill>
            <a:srgbClr val="F9F7F7"/>
          </a:solidFill>
          <a:ln/>
        </p:spPr>
      </p:sp>
      <p:sp>
        <p:nvSpPr>
          <p:cNvPr id="12" name="Text 9"/>
          <p:cNvSpPr/>
          <p:nvPr/>
        </p:nvSpPr>
        <p:spPr>
          <a:xfrm>
            <a:off x="6510457" y="4144447"/>
            <a:ext cx="219789" cy="34028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2</a:t>
            </a:r>
            <a:endParaRPr lang="en-US" sz="2650" dirty="0"/>
          </a:p>
        </p:txBody>
      </p:sp>
      <p:sp>
        <p:nvSpPr>
          <p:cNvPr id="13" name="Text 10"/>
          <p:cNvSpPr/>
          <p:nvPr/>
        </p:nvSpPr>
        <p:spPr>
          <a:xfrm>
            <a:off x="7867888" y="4031099"/>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Model Training</a:t>
            </a:r>
            <a:endParaRPr lang="en-US" sz="2200" dirty="0"/>
          </a:p>
        </p:txBody>
      </p:sp>
      <p:sp>
        <p:nvSpPr>
          <p:cNvPr id="14" name="Text 11"/>
          <p:cNvSpPr/>
          <p:nvPr/>
        </p:nvSpPr>
        <p:spPr>
          <a:xfrm>
            <a:off x="7867888" y="4521517"/>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The machine learning algorithm is then trained on the labeled data to learn the patterns and relationships.</a:t>
            </a:r>
            <a:endParaRPr lang="en-US" sz="1750" dirty="0"/>
          </a:p>
        </p:txBody>
      </p:sp>
      <p:sp>
        <p:nvSpPr>
          <p:cNvPr id="15" name="Shape 12"/>
          <p:cNvSpPr/>
          <p:nvPr/>
        </p:nvSpPr>
        <p:spPr>
          <a:xfrm>
            <a:off x="6845022" y="6196013"/>
            <a:ext cx="793790" cy="30480"/>
          </a:xfrm>
          <a:prstGeom prst="roundRect">
            <a:avLst>
              <a:gd name="adj" fmla="val 111628"/>
            </a:avLst>
          </a:prstGeom>
          <a:solidFill>
            <a:srgbClr val="D8D4D4"/>
          </a:solidFill>
          <a:ln/>
        </p:spPr>
      </p:sp>
      <p:sp>
        <p:nvSpPr>
          <p:cNvPr id="16" name="Shape 13"/>
          <p:cNvSpPr/>
          <p:nvPr/>
        </p:nvSpPr>
        <p:spPr>
          <a:xfrm>
            <a:off x="6365200" y="5956102"/>
            <a:ext cx="510302" cy="510302"/>
          </a:xfrm>
          <a:prstGeom prst="roundRect">
            <a:avLst>
              <a:gd name="adj" fmla="val 6667"/>
            </a:avLst>
          </a:prstGeom>
          <a:solidFill>
            <a:srgbClr val="F9F7F7"/>
          </a:solidFill>
          <a:ln/>
        </p:spPr>
      </p:sp>
      <p:sp>
        <p:nvSpPr>
          <p:cNvPr id="17" name="Text 14"/>
          <p:cNvSpPr/>
          <p:nvPr/>
        </p:nvSpPr>
        <p:spPr>
          <a:xfrm>
            <a:off x="6514148" y="6041112"/>
            <a:ext cx="212288" cy="340281"/>
          </a:xfrm>
          <a:prstGeom prst="rect">
            <a:avLst/>
          </a:prstGeom>
          <a:noFill/>
          <a:ln/>
        </p:spPr>
        <p:txBody>
          <a:bodyPr wrap="none" lIns="0" tIns="0" rIns="0" bIns="0" rtlCol="0" anchor="t"/>
          <a:lstStyle/>
          <a:p>
            <a:pPr algn="ctr" indent="0" marL="0">
              <a:lnSpc>
                <a:spcPts val="2650"/>
              </a:lnSpc>
              <a:buNone/>
            </a:pPr>
            <a:r>
              <a:rPr lang="en-US" sz="2650" dirty="0">
                <a:solidFill>
                  <a:srgbClr val="504C49"/>
                </a:solidFill>
                <a:latin typeface="Platypi Medium" pitchFamily="34" charset="0"/>
                <a:ea typeface="Platypi Medium" pitchFamily="34" charset="-122"/>
                <a:cs typeface="Platypi Medium" pitchFamily="34" charset="-120"/>
              </a:rPr>
              <a:t>3</a:t>
            </a:r>
            <a:endParaRPr lang="en-US" sz="2650" dirty="0"/>
          </a:p>
        </p:txBody>
      </p:sp>
      <p:sp>
        <p:nvSpPr>
          <p:cNvPr id="18" name="Text 15"/>
          <p:cNvSpPr/>
          <p:nvPr/>
        </p:nvSpPr>
        <p:spPr>
          <a:xfrm>
            <a:off x="7867888" y="5927765"/>
            <a:ext cx="3765709" cy="354330"/>
          </a:xfrm>
          <a:prstGeom prst="rect">
            <a:avLst/>
          </a:prstGeom>
          <a:noFill/>
          <a:ln/>
        </p:spPr>
        <p:txBody>
          <a:bodyPr wrap="none" lIns="0" tIns="0" rIns="0" bIns="0" rtlCol="0" anchor="t"/>
          <a:lstStyle/>
          <a:p>
            <a:pPr algn="l" indent="0" marL="0">
              <a:lnSpc>
                <a:spcPts val="2750"/>
              </a:lnSpc>
              <a:buNone/>
            </a:pPr>
            <a:r>
              <a:rPr lang="en-US" sz="2200" dirty="0">
                <a:solidFill>
                  <a:srgbClr val="504C49"/>
                </a:solidFill>
                <a:latin typeface="Platypi Medium" pitchFamily="34" charset="0"/>
                <a:ea typeface="Platypi Medium" pitchFamily="34" charset="-122"/>
                <a:cs typeface="Platypi Medium" pitchFamily="34" charset="-120"/>
              </a:rPr>
              <a:t>Evaluation and Refinement</a:t>
            </a:r>
            <a:endParaRPr lang="en-US" sz="2200" dirty="0"/>
          </a:p>
        </p:txBody>
      </p:sp>
      <p:sp>
        <p:nvSpPr>
          <p:cNvPr id="19" name="Text 16"/>
          <p:cNvSpPr/>
          <p:nvPr/>
        </p:nvSpPr>
        <p:spPr>
          <a:xfrm>
            <a:off x="7867888" y="6418183"/>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504C49"/>
                </a:solidFill>
                <a:latin typeface="Source Serif Pro" pitchFamily="34" charset="0"/>
                <a:ea typeface="Source Serif Pro" pitchFamily="34" charset="-122"/>
                <a:cs typeface="Source Serif Pro" pitchFamily="34" charset="-120"/>
              </a:rPr>
              <a:t>The model's performance is assessed, and adjustments are made to improve its accuracy and generalization.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78669" y="613410"/>
            <a:ext cx="6302216" cy="695325"/>
          </a:xfrm>
          <a:prstGeom prst="rect">
            <a:avLst/>
          </a:prstGeom>
          <a:noFill/>
          <a:ln/>
        </p:spPr>
        <p:txBody>
          <a:bodyPr wrap="none" lIns="0" tIns="0" rIns="0" bIns="0" rtlCol="0" anchor="t"/>
          <a:lstStyle/>
          <a:p>
            <a:pPr indent="0" marL="0">
              <a:lnSpc>
                <a:spcPts val="5450"/>
              </a:lnSpc>
              <a:buNone/>
            </a:pPr>
            <a:r>
              <a:rPr lang="en-US" sz="4350" dirty="0">
                <a:solidFill>
                  <a:srgbClr val="201B18"/>
                </a:solidFill>
                <a:latin typeface="Platypi Medium" pitchFamily="34" charset="0"/>
                <a:ea typeface="Platypi Medium" pitchFamily="34" charset="-122"/>
                <a:cs typeface="Platypi Medium" pitchFamily="34" charset="-120"/>
              </a:rPr>
              <a:t>Unsupervised Learning</a:t>
            </a:r>
            <a:endParaRPr lang="en-US" sz="4350" dirty="0"/>
          </a:p>
        </p:txBody>
      </p:sp>
      <p:sp>
        <p:nvSpPr>
          <p:cNvPr id="4" name="Shape 1"/>
          <p:cNvSpPr/>
          <p:nvPr/>
        </p:nvSpPr>
        <p:spPr>
          <a:xfrm>
            <a:off x="778669" y="1642467"/>
            <a:ext cx="3682127" cy="2697599"/>
          </a:xfrm>
          <a:prstGeom prst="roundRect">
            <a:avLst>
              <a:gd name="adj" fmla="val 1237"/>
            </a:avLst>
          </a:prstGeom>
          <a:solidFill>
            <a:srgbClr val="F9F7F7"/>
          </a:solidFill>
          <a:ln/>
        </p:spPr>
      </p:sp>
      <p:sp>
        <p:nvSpPr>
          <p:cNvPr id="5" name="Text 2"/>
          <p:cNvSpPr/>
          <p:nvPr/>
        </p:nvSpPr>
        <p:spPr>
          <a:xfrm>
            <a:off x="1001078" y="1864876"/>
            <a:ext cx="2781181" cy="347663"/>
          </a:xfrm>
          <a:prstGeom prst="rect">
            <a:avLst/>
          </a:prstGeom>
          <a:noFill/>
          <a:ln/>
        </p:spPr>
        <p:txBody>
          <a:bodyPr wrap="none" lIns="0" tIns="0" rIns="0" bIns="0" rtlCol="0" anchor="t"/>
          <a:lstStyle/>
          <a:p>
            <a:pPr indent="0" marL="0">
              <a:lnSpc>
                <a:spcPts val="2700"/>
              </a:lnSpc>
              <a:buNone/>
            </a:pPr>
            <a:r>
              <a:rPr lang="en-US" sz="2150" dirty="0">
                <a:solidFill>
                  <a:srgbClr val="504C49"/>
                </a:solidFill>
                <a:latin typeface="Platypi Medium" pitchFamily="34" charset="0"/>
                <a:ea typeface="Platypi Medium" pitchFamily="34" charset="-122"/>
                <a:cs typeface="Platypi Medium" pitchFamily="34" charset="-120"/>
              </a:rPr>
              <a:t>Clustering</a:t>
            </a:r>
            <a:endParaRPr lang="en-US" sz="2150" dirty="0"/>
          </a:p>
        </p:txBody>
      </p:sp>
      <p:sp>
        <p:nvSpPr>
          <p:cNvPr id="6" name="Text 3"/>
          <p:cNvSpPr/>
          <p:nvPr/>
        </p:nvSpPr>
        <p:spPr>
          <a:xfrm>
            <a:off x="1001078" y="2346008"/>
            <a:ext cx="3237309" cy="1423988"/>
          </a:xfrm>
          <a:prstGeom prst="rect">
            <a:avLst/>
          </a:prstGeom>
          <a:noFill/>
          <a:ln/>
        </p:spPr>
        <p:txBody>
          <a:bodyPr wrap="square" lIns="0" tIns="0" rIns="0" bIns="0" rtlCol="0" anchor="t"/>
          <a:lstStyle/>
          <a:p>
            <a:pPr indent="0" marL="0">
              <a:lnSpc>
                <a:spcPts val="2800"/>
              </a:lnSpc>
              <a:buNone/>
            </a:pPr>
            <a:r>
              <a:rPr lang="en-US" sz="1750" dirty="0">
                <a:solidFill>
                  <a:srgbClr val="504C49"/>
                </a:solidFill>
                <a:latin typeface="Source Serif Pro" pitchFamily="34" charset="0"/>
                <a:ea typeface="Source Serif Pro" pitchFamily="34" charset="-122"/>
                <a:cs typeface="Source Serif Pro" pitchFamily="34" charset="-120"/>
              </a:rPr>
              <a:t>Unsupervised algorithms group similar data points together, revealing inherent structures and relationships in the data.</a:t>
            </a:r>
            <a:endParaRPr lang="en-US" sz="1750" dirty="0"/>
          </a:p>
        </p:txBody>
      </p:sp>
      <p:sp>
        <p:nvSpPr>
          <p:cNvPr id="7" name="Shape 4"/>
          <p:cNvSpPr/>
          <p:nvPr/>
        </p:nvSpPr>
        <p:spPr>
          <a:xfrm>
            <a:off x="4683204" y="1642467"/>
            <a:ext cx="3682127" cy="2697599"/>
          </a:xfrm>
          <a:prstGeom prst="roundRect">
            <a:avLst>
              <a:gd name="adj" fmla="val 1237"/>
            </a:avLst>
          </a:prstGeom>
          <a:solidFill>
            <a:srgbClr val="F9F7F7"/>
          </a:solidFill>
          <a:ln/>
        </p:spPr>
      </p:sp>
      <p:sp>
        <p:nvSpPr>
          <p:cNvPr id="8" name="Text 5"/>
          <p:cNvSpPr/>
          <p:nvPr/>
        </p:nvSpPr>
        <p:spPr>
          <a:xfrm>
            <a:off x="4905613" y="1864876"/>
            <a:ext cx="3237309" cy="695325"/>
          </a:xfrm>
          <a:prstGeom prst="rect">
            <a:avLst/>
          </a:prstGeom>
          <a:noFill/>
          <a:ln/>
        </p:spPr>
        <p:txBody>
          <a:bodyPr wrap="square" lIns="0" tIns="0" rIns="0" bIns="0" rtlCol="0" anchor="t"/>
          <a:lstStyle/>
          <a:p>
            <a:pPr indent="0" marL="0">
              <a:lnSpc>
                <a:spcPts val="2700"/>
              </a:lnSpc>
              <a:buNone/>
            </a:pPr>
            <a:r>
              <a:rPr lang="en-US" sz="2150" dirty="0">
                <a:solidFill>
                  <a:srgbClr val="504C49"/>
                </a:solidFill>
                <a:latin typeface="Platypi Medium" pitchFamily="34" charset="0"/>
                <a:ea typeface="Platypi Medium" pitchFamily="34" charset="-122"/>
                <a:cs typeface="Platypi Medium" pitchFamily="34" charset="-120"/>
              </a:rPr>
              <a:t>Dimensionality Reduction</a:t>
            </a:r>
            <a:endParaRPr lang="en-US" sz="2150" dirty="0"/>
          </a:p>
        </p:txBody>
      </p:sp>
      <p:sp>
        <p:nvSpPr>
          <p:cNvPr id="9" name="Text 6"/>
          <p:cNvSpPr/>
          <p:nvPr/>
        </p:nvSpPr>
        <p:spPr>
          <a:xfrm>
            <a:off x="4905613" y="2693670"/>
            <a:ext cx="3237309" cy="1423988"/>
          </a:xfrm>
          <a:prstGeom prst="rect">
            <a:avLst/>
          </a:prstGeom>
          <a:noFill/>
          <a:ln/>
        </p:spPr>
        <p:txBody>
          <a:bodyPr wrap="square" lIns="0" tIns="0" rIns="0" bIns="0" rtlCol="0" anchor="t"/>
          <a:lstStyle/>
          <a:p>
            <a:pPr indent="0" marL="0">
              <a:lnSpc>
                <a:spcPts val="2800"/>
              </a:lnSpc>
              <a:buNone/>
            </a:pPr>
            <a:r>
              <a:rPr lang="en-US" sz="1750" dirty="0">
                <a:solidFill>
                  <a:srgbClr val="504C49"/>
                </a:solidFill>
                <a:latin typeface="Source Serif Pro" pitchFamily="34" charset="0"/>
                <a:ea typeface="Source Serif Pro" pitchFamily="34" charset="-122"/>
                <a:cs typeface="Source Serif Pro" pitchFamily="34" charset="-120"/>
              </a:rPr>
              <a:t>These algorithms can identify the most important features in high-dimensional data, simplifying complex problems.</a:t>
            </a:r>
            <a:endParaRPr lang="en-US" sz="1750" dirty="0"/>
          </a:p>
        </p:txBody>
      </p:sp>
      <p:sp>
        <p:nvSpPr>
          <p:cNvPr id="10" name="Shape 7"/>
          <p:cNvSpPr/>
          <p:nvPr/>
        </p:nvSpPr>
        <p:spPr>
          <a:xfrm>
            <a:off x="778669" y="4562475"/>
            <a:ext cx="3682127" cy="3053596"/>
          </a:xfrm>
          <a:prstGeom prst="roundRect">
            <a:avLst>
              <a:gd name="adj" fmla="val 1093"/>
            </a:avLst>
          </a:prstGeom>
          <a:solidFill>
            <a:srgbClr val="F9F7F7"/>
          </a:solidFill>
          <a:ln/>
        </p:spPr>
      </p:sp>
      <p:sp>
        <p:nvSpPr>
          <p:cNvPr id="11" name="Text 8"/>
          <p:cNvSpPr/>
          <p:nvPr/>
        </p:nvSpPr>
        <p:spPr>
          <a:xfrm>
            <a:off x="1001078" y="4784884"/>
            <a:ext cx="2781181" cy="347663"/>
          </a:xfrm>
          <a:prstGeom prst="rect">
            <a:avLst/>
          </a:prstGeom>
          <a:noFill/>
          <a:ln/>
        </p:spPr>
        <p:txBody>
          <a:bodyPr wrap="none" lIns="0" tIns="0" rIns="0" bIns="0" rtlCol="0" anchor="t"/>
          <a:lstStyle/>
          <a:p>
            <a:pPr indent="0" marL="0">
              <a:lnSpc>
                <a:spcPts val="2700"/>
              </a:lnSpc>
              <a:buNone/>
            </a:pPr>
            <a:r>
              <a:rPr lang="en-US" sz="2150" dirty="0">
                <a:solidFill>
                  <a:srgbClr val="504C49"/>
                </a:solidFill>
                <a:latin typeface="Platypi Medium" pitchFamily="34" charset="0"/>
                <a:ea typeface="Platypi Medium" pitchFamily="34" charset="-122"/>
                <a:cs typeface="Platypi Medium" pitchFamily="34" charset="-120"/>
              </a:rPr>
              <a:t>Anomaly Detection</a:t>
            </a:r>
            <a:endParaRPr lang="en-US" sz="2150" dirty="0"/>
          </a:p>
        </p:txBody>
      </p:sp>
      <p:sp>
        <p:nvSpPr>
          <p:cNvPr id="12" name="Text 9"/>
          <p:cNvSpPr/>
          <p:nvPr/>
        </p:nvSpPr>
        <p:spPr>
          <a:xfrm>
            <a:off x="1001078" y="5266015"/>
            <a:ext cx="3237309" cy="1779984"/>
          </a:xfrm>
          <a:prstGeom prst="rect">
            <a:avLst/>
          </a:prstGeom>
          <a:noFill/>
          <a:ln/>
        </p:spPr>
        <p:txBody>
          <a:bodyPr wrap="square" lIns="0" tIns="0" rIns="0" bIns="0" rtlCol="0" anchor="t"/>
          <a:lstStyle/>
          <a:p>
            <a:pPr indent="0" marL="0">
              <a:lnSpc>
                <a:spcPts val="2800"/>
              </a:lnSpc>
              <a:buNone/>
            </a:pPr>
            <a:r>
              <a:rPr lang="en-US" sz="1750" dirty="0">
                <a:solidFill>
                  <a:srgbClr val="504C49"/>
                </a:solidFill>
                <a:latin typeface="Source Serif Pro" pitchFamily="34" charset="0"/>
                <a:ea typeface="Source Serif Pro" pitchFamily="34" charset="-122"/>
                <a:cs typeface="Source Serif Pro" pitchFamily="34" charset="-120"/>
              </a:rPr>
              <a:t>Unsupervised learning can identify outliers and unusual patterns in data, which can be valuable for fraud detection or system monitoring.</a:t>
            </a:r>
            <a:endParaRPr lang="en-US" sz="1750" dirty="0"/>
          </a:p>
        </p:txBody>
      </p:sp>
      <p:sp>
        <p:nvSpPr>
          <p:cNvPr id="13" name="Shape 10"/>
          <p:cNvSpPr/>
          <p:nvPr/>
        </p:nvSpPr>
        <p:spPr>
          <a:xfrm>
            <a:off x="4683204" y="4562475"/>
            <a:ext cx="3682127" cy="3053596"/>
          </a:xfrm>
          <a:prstGeom prst="roundRect">
            <a:avLst>
              <a:gd name="adj" fmla="val 1093"/>
            </a:avLst>
          </a:prstGeom>
          <a:solidFill>
            <a:srgbClr val="F9F7F7"/>
          </a:solidFill>
          <a:ln/>
        </p:spPr>
      </p:sp>
      <p:sp>
        <p:nvSpPr>
          <p:cNvPr id="14" name="Text 11"/>
          <p:cNvSpPr/>
          <p:nvPr/>
        </p:nvSpPr>
        <p:spPr>
          <a:xfrm>
            <a:off x="4905613" y="4784884"/>
            <a:ext cx="3237309" cy="695325"/>
          </a:xfrm>
          <a:prstGeom prst="rect">
            <a:avLst/>
          </a:prstGeom>
          <a:noFill/>
          <a:ln/>
        </p:spPr>
        <p:txBody>
          <a:bodyPr wrap="square" lIns="0" tIns="0" rIns="0" bIns="0" rtlCol="0" anchor="t"/>
          <a:lstStyle/>
          <a:p>
            <a:pPr indent="0" marL="0">
              <a:lnSpc>
                <a:spcPts val="2700"/>
              </a:lnSpc>
              <a:buNone/>
            </a:pPr>
            <a:r>
              <a:rPr lang="en-US" sz="2150" dirty="0">
                <a:solidFill>
                  <a:srgbClr val="504C49"/>
                </a:solidFill>
                <a:latin typeface="Platypi Medium" pitchFamily="34" charset="0"/>
                <a:ea typeface="Platypi Medium" pitchFamily="34" charset="-122"/>
                <a:cs typeface="Platypi Medium" pitchFamily="34" charset="-120"/>
              </a:rPr>
              <a:t>Association Rule Mining</a:t>
            </a:r>
            <a:endParaRPr lang="en-US" sz="2150" dirty="0"/>
          </a:p>
        </p:txBody>
      </p:sp>
      <p:sp>
        <p:nvSpPr>
          <p:cNvPr id="15" name="Text 12"/>
          <p:cNvSpPr/>
          <p:nvPr/>
        </p:nvSpPr>
        <p:spPr>
          <a:xfrm>
            <a:off x="4905613" y="5613678"/>
            <a:ext cx="3237309" cy="1779984"/>
          </a:xfrm>
          <a:prstGeom prst="rect">
            <a:avLst/>
          </a:prstGeom>
          <a:noFill/>
          <a:ln/>
        </p:spPr>
        <p:txBody>
          <a:bodyPr wrap="square" lIns="0" tIns="0" rIns="0" bIns="0" rtlCol="0" anchor="t"/>
          <a:lstStyle/>
          <a:p>
            <a:pPr indent="0" marL="0">
              <a:lnSpc>
                <a:spcPts val="2800"/>
              </a:lnSpc>
              <a:buNone/>
            </a:pPr>
            <a:r>
              <a:rPr lang="en-US" sz="1750" dirty="0">
                <a:solidFill>
                  <a:srgbClr val="504C49"/>
                </a:solidFill>
                <a:latin typeface="Source Serif Pro" pitchFamily="34" charset="0"/>
                <a:ea typeface="Source Serif Pro" pitchFamily="34" charset="-122"/>
                <a:cs typeface="Source Serif Pro" pitchFamily="34" charset="-120"/>
              </a:rPr>
              <a:t>These algorithms uncover hidden relationships and correlations within large datasets, revealing insights for decision-making.</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3657" y="537448"/>
            <a:ext cx="5787033" cy="610433"/>
          </a:xfrm>
          <a:prstGeom prst="rect">
            <a:avLst/>
          </a:prstGeom>
          <a:noFill/>
          <a:ln/>
        </p:spPr>
        <p:txBody>
          <a:bodyPr wrap="none" lIns="0" tIns="0" rIns="0" bIns="0" rtlCol="0" anchor="t"/>
          <a:lstStyle/>
          <a:p>
            <a:pPr indent="0" marL="0">
              <a:lnSpc>
                <a:spcPts val="4800"/>
              </a:lnSpc>
              <a:buNone/>
            </a:pPr>
            <a:r>
              <a:rPr lang="en-US" sz="3800" dirty="0">
                <a:solidFill>
                  <a:srgbClr val="201B18"/>
                </a:solidFill>
                <a:latin typeface="Platypi Medium" pitchFamily="34" charset="0"/>
                <a:ea typeface="Platypi Medium" pitchFamily="34" charset="-122"/>
                <a:cs typeface="Platypi Medium" pitchFamily="34" charset="-120"/>
              </a:rPr>
              <a:t>Reinforcement Learning</a:t>
            </a:r>
            <a:endParaRPr lang="en-US" sz="3800" dirty="0"/>
          </a:p>
        </p:txBody>
      </p:sp>
      <p:pic>
        <p:nvPicPr>
          <p:cNvPr id="4" name="Image 1" descr="preencoded.png">    </p:cNvPr>
          <p:cNvPicPr>
            <a:picLocks noChangeAspect="1"/>
          </p:cNvPicPr>
          <p:nvPr/>
        </p:nvPicPr>
        <p:blipFill>
          <a:blip r:embed="rId2"/>
          <a:stretch>
            <a:fillRect/>
          </a:stretch>
        </p:blipFill>
        <p:spPr>
          <a:xfrm>
            <a:off x="683657" y="1440894"/>
            <a:ext cx="976670" cy="1562814"/>
          </a:xfrm>
          <a:prstGeom prst="rect">
            <a:avLst/>
          </a:prstGeom>
        </p:spPr>
      </p:pic>
      <p:sp>
        <p:nvSpPr>
          <p:cNvPr id="5" name="Text 1"/>
          <p:cNvSpPr/>
          <p:nvPr/>
        </p:nvSpPr>
        <p:spPr>
          <a:xfrm>
            <a:off x="1953339" y="1636157"/>
            <a:ext cx="2441853" cy="305157"/>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Observation</a:t>
            </a:r>
            <a:endParaRPr lang="en-US" sz="1900" dirty="0"/>
          </a:p>
        </p:txBody>
      </p:sp>
      <p:sp>
        <p:nvSpPr>
          <p:cNvPr id="6" name="Text 2"/>
          <p:cNvSpPr/>
          <p:nvPr/>
        </p:nvSpPr>
        <p:spPr>
          <a:xfrm>
            <a:off x="1953339" y="2058472"/>
            <a:ext cx="6507004" cy="312539"/>
          </a:xfrm>
          <a:prstGeom prst="rect">
            <a:avLst/>
          </a:prstGeom>
          <a:noFill/>
          <a:ln/>
        </p:spPr>
        <p:txBody>
          <a:bodyPr wrap="none" lIns="0" tIns="0" rIns="0" bIns="0" rtlCol="0" anchor="t"/>
          <a:lstStyle/>
          <a:p>
            <a:pPr algn="l"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The agent observes the current state of the environment.</a:t>
            </a:r>
            <a:endParaRPr lang="en-US" sz="1500" dirty="0"/>
          </a:p>
        </p:txBody>
      </p:sp>
      <p:pic>
        <p:nvPicPr>
          <p:cNvPr id="7" name="Image 2" descr="preencoded.png">    </p:cNvPr>
          <p:cNvPicPr>
            <a:picLocks noChangeAspect="1"/>
          </p:cNvPicPr>
          <p:nvPr/>
        </p:nvPicPr>
        <p:blipFill>
          <a:blip r:embed="rId3"/>
          <a:stretch>
            <a:fillRect/>
          </a:stretch>
        </p:blipFill>
        <p:spPr>
          <a:xfrm>
            <a:off x="683657" y="3003709"/>
            <a:ext cx="976670" cy="1562814"/>
          </a:xfrm>
          <a:prstGeom prst="rect">
            <a:avLst/>
          </a:prstGeom>
        </p:spPr>
      </p:pic>
      <p:sp>
        <p:nvSpPr>
          <p:cNvPr id="8" name="Text 3"/>
          <p:cNvSpPr/>
          <p:nvPr/>
        </p:nvSpPr>
        <p:spPr>
          <a:xfrm>
            <a:off x="1953339" y="3198971"/>
            <a:ext cx="2441853" cy="305157"/>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Action</a:t>
            </a:r>
            <a:endParaRPr lang="en-US" sz="1900" dirty="0"/>
          </a:p>
        </p:txBody>
      </p:sp>
      <p:sp>
        <p:nvSpPr>
          <p:cNvPr id="9" name="Text 4"/>
          <p:cNvSpPr/>
          <p:nvPr/>
        </p:nvSpPr>
        <p:spPr>
          <a:xfrm>
            <a:off x="1953339" y="3621286"/>
            <a:ext cx="6507004" cy="312539"/>
          </a:xfrm>
          <a:prstGeom prst="rect">
            <a:avLst/>
          </a:prstGeom>
          <a:noFill/>
          <a:ln/>
        </p:spPr>
        <p:txBody>
          <a:bodyPr wrap="none" lIns="0" tIns="0" rIns="0" bIns="0" rtlCol="0" anchor="t"/>
          <a:lstStyle/>
          <a:p>
            <a:pPr algn="l"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The agent selects an action based on its learning algorithm.</a:t>
            </a:r>
            <a:endParaRPr lang="en-US" sz="1500" dirty="0"/>
          </a:p>
        </p:txBody>
      </p:sp>
      <p:pic>
        <p:nvPicPr>
          <p:cNvPr id="10" name="Image 3" descr="preencoded.png">    </p:cNvPr>
          <p:cNvPicPr>
            <a:picLocks noChangeAspect="1"/>
          </p:cNvPicPr>
          <p:nvPr/>
        </p:nvPicPr>
        <p:blipFill>
          <a:blip r:embed="rId4"/>
          <a:stretch>
            <a:fillRect/>
          </a:stretch>
        </p:blipFill>
        <p:spPr>
          <a:xfrm>
            <a:off x="683657" y="4566523"/>
            <a:ext cx="976670" cy="1562814"/>
          </a:xfrm>
          <a:prstGeom prst="rect">
            <a:avLst/>
          </a:prstGeom>
        </p:spPr>
      </p:pic>
      <p:sp>
        <p:nvSpPr>
          <p:cNvPr id="11" name="Text 5"/>
          <p:cNvSpPr/>
          <p:nvPr/>
        </p:nvSpPr>
        <p:spPr>
          <a:xfrm>
            <a:off x="1953339" y="4761786"/>
            <a:ext cx="2441853" cy="305157"/>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Reward</a:t>
            </a:r>
            <a:endParaRPr lang="en-US" sz="1900" dirty="0"/>
          </a:p>
        </p:txBody>
      </p:sp>
      <p:sp>
        <p:nvSpPr>
          <p:cNvPr id="12" name="Text 6"/>
          <p:cNvSpPr/>
          <p:nvPr/>
        </p:nvSpPr>
        <p:spPr>
          <a:xfrm>
            <a:off x="1953339" y="5184100"/>
            <a:ext cx="6507004" cy="312539"/>
          </a:xfrm>
          <a:prstGeom prst="rect">
            <a:avLst/>
          </a:prstGeom>
          <a:noFill/>
          <a:ln/>
        </p:spPr>
        <p:txBody>
          <a:bodyPr wrap="none" lIns="0" tIns="0" rIns="0" bIns="0" rtlCol="0" anchor="t"/>
          <a:lstStyle/>
          <a:p>
            <a:pPr algn="l"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The environment provides a reward or penalty based on the action taken.</a:t>
            </a:r>
            <a:endParaRPr lang="en-US" sz="1500" dirty="0"/>
          </a:p>
        </p:txBody>
      </p:sp>
      <p:pic>
        <p:nvPicPr>
          <p:cNvPr id="13" name="Image 4" descr="preencoded.png">    </p:cNvPr>
          <p:cNvPicPr>
            <a:picLocks noChangeAspect="1"/>
          </p:cNvPicPr>
          <p:nvPr/>
        </p:nvPicPr>
        <p:blipFill>
          <a:blip r:embed="rId5"/>
          <a:stretch>
            <a:fillRect/>
          </a:stretch>
        </p:blipFill>
        <p:spPr>
          <a:xfrm>
            <a:off x="683657" y="6129338"/>
            <a:ext cx="976670" cy="1562814"/>
          </a:xfrm>
          <a:prstGeom prst="rect">
            <a:avLst/>
          </a:prstGeom>
        </p:spPr>
      </p:pic>
      <p:sp>
        <p:nvSpPr>
          <p:cNvPr id="14" name="Text 7"/>
          <p:cNvSpPr/>
          <p:nvPr/>
        </p:nvSpPr>
        <p:spPr>
          <a:xfrm>
            <a:off x="1953339" y="6324600"/>
            <a:ext cx="2441853" cy="305157"/>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Learning</a:t>
            </a:r>
            <a:endParaRPr lang="en-US" sz="1900" dirty="0"/>
          </a:p>
        </p:txBody>
      </p:sp>
      <p:sp>
        <p:nvSpPr>
          <p:cNvPr id="15" name="Text 8"/>
          <p:cNvSpPr/>
          <p:nvPr/>
        </p:nvSpPr>
        <p:spPr>
          <a:xfrm>
            <a:off x="1953339" y="6746915"/>
            <a:ext cx="6507004" cy="312539"/>
          </a:xfrm>
          <a:prstGeom prst="rect">
            <a:avLst/>
          </a:prstGeom>
          <a:noFill/>
          <a:ln/>
        </p:spPr>
        <p:txBody>
          <a:bodyPr wrap="none" lIns="0" tIns="0" rIns="0" bIns="0" rtlCol="0" anchor="t"/>
          <a:lstStyle/>
          <a:p>
            <a:pPr algn="l" indent="0" marL="0">
              <a:lnSpc>
                <a:spcPts val="2450"/>
              </a:lnSpc>
              <a:buNone/>
            </a:pPr>
            <a:r>
              <a:rPr lang="en-US" sz="1500" dirty="0">
                <a:solidFill>
                  <a:srgbClr val="504C49"/>
                </a:solidFill>
                <a:latin typeface="Source Serif Pro" pitchFamily="34" charset="0"/>
                <a:ea typeface="Source Serif Pro" pitchFamily="34" charset="-122"/>
                <a:cs typeface="Source Serif Pro" pitchFamily="34" charset="-120"/>
              </a:rPr>
              <a:t>The agent updates its strategy to maximize future rewards.</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89848" y="677704"/>
            <a:ext cx="7764304" cy="1231821"/>
          </a:xfrm>
          <a:prstGeom prst="rect">
            <a:avLst/>
          </a:prstGeom>
          <a:noFill/>
          <a:ln/>
        </p:spPr>
        <p:txBody>
          <a:bodyPr wrap="square" lIns="0" tIns="0" rIns="0" bIns="0" rtlCol="0" anchor="t"/>
          <a:lstStyle/>
          <a:p>
            <a:pPr indent="0" marL="0">
              <a:lnSpc>
                <a:spcPts val="4850"/>
              </a:lnSpc>
              <a:buNone/>
            </a:pPr>
            <a:r>
              <a:rPr lang="en-US" sz="3850" dirty="0">
                <a:solidFill>
                  <a:srgbClr val="201B18"/>
                </a:solidFill>
                <a:latin typeface="Platypi Medium" pitchFamily="34" charset="0"/>
                <a:ea typeface="Platypi Medium" pitchFamily="34" charset="-122"/>
                <a:cs typeface="Platypi Medium" pitchFamily="34" charset="-120"/>
              </a:rPr>
              <a:t>Applications of Machine Learning</a:t>
            </a:r>
            <a:endParaRPr lang="en-US" sz="3850" dirty="0"/>
          </a:p>
        </p:txBody>
      </p:sp>
      <p:pic>
        <p:nvPicPr>
          <p:cNvPr id="4" name="Image 1" descr="preencoded.png">    </p:cNvPr>
          <p:cNvPicPr>
            <a:picLocks noChangeAspect="1"/>
          </p:cNvPicPr>
          <p:nvPr/>
        </p:nvPicPr>
        <p:blipFill>
          <a:blip r:embed="rId2"/>
          <a:stretch>
            <a:fillRect/>
          </a:stretch>
        </p:blipFill>
        <p:spPr>
          <a:xfrm>
            <a:off x="689848" y="2205157"/>
            <a:ext cx="492800" cy="492800"/>
          </a:xfrm>
          <a:prstGeom prst="rect">
            <a:avLst/>
          </a:prstGeom>
        </p:spPr>
      </p:pic>
      <p:sp>
        <p:nvSpPr>
          <p:cNvPr id="5" name="Text 1"/>
          <p:cNvSpPr/>
          <p:nvPr/>
        </p:nvSpPr>
        <p:spPr>
          <a:xfrm>
            <a:off x="689848" y="2895005"/>
            <a:ext cx="2463998" cy="308015"/>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Computer Vision</a:t>
            </a:r>
            <a:endParaRPr lang="en-US" sz="1900" dirty="0"/>
          </a:p>
        </p:txBody>
      </p:sp>
      <p:sp>
        <p:nvSpPr>
          <p:cNvPr id="6" name="Text 2"/>
          <p:cNvSpPr/>
          <p:nvPr/>
        </p:nvSpPr>
        <p:spPr>
          <a:xfrm>
            <a:off x="689848" y="3321248"/>
            <a:ext cx="3734276" cy="946190"/>
          </a:xfrm>
          <a:prstGeom prst="rect">
            <a:avLst/>
          </a:prstGeom>
          <a:noFill/>
          <a:ln/>
        </p:spPr>
        <p:txBody>
          <a:bodyPr wrap="square" lIns="0" tIns="0" rIns="0" bIns="0" rtlCol="0" anchor="t"/>
          <a:lstStyle/>
          <a:p>
            <a:pPr algn="l"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Machine learning powers image and video recognition, enabling applications like facial recognition and self-driving cars.</a:t>
            </a:r>
            <a:endParaRPr lang="en-US" sz="1550" dirty="0"/>
          </a:p>
        </p:txBody>
      </p:sp>
      <p:pic>
        <p:nvPicPr>
          <p:cNvPr id="7" name="Image 2" descr="preencoded.png">    </p:cNvPr>
          <p:cNvPicPr>
            <a:picLocks noChangeAspect="1"/>
          </p:cNvPicPr>
          <p:nvPr/>
        </p:nvPicPr>
        <p:blipFill>
          <a:blip r:embed="rId3"/>
          <a:stretch>
            <a:fillRect/>
          </a:stretch>
        </p:blipFill>
        <p:spPr>
          <a:xfrm>
            <a:off x="4719757" y="2205157"/>
            <a:ext cx="492800" cy="492800"/>
          </a:xfrm>
          <a:prstGeom prst="rect">
            <a:avLst/>
          </a:prstGeom>
        </p:spPr>
      </p:pic>
      <p:sp>
        <p:nvSpPr>
          <p:cNvPr id="8" name="Text 3"/>
          <p:cNvSpPr/>
          <p:nvPr/>
        </p:nvSpPr>
        <p:spPr>
          <a:xfrm>
            <a:off x="4719757" y="2895005"/>
            <a:ext cx="3506272" cy="308015"/>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Natural Language Processing</a:t>
            </a:r>
            <a:endParaRPr lang="en-US" sz="1900" dirty="0"/>
          </a:p>
        </p:txBody>
      </p:sp>
      <p:sp>
        <p:nvSpPr>
          <p:cNvPr id="9" name="Text 4"/>
          <p:cNvSpPr/>
          <p:nvPr/>
        </p:nvSpPr>
        <p:spPr>
          <a:xfrm>
            <a:off x="4719757" y="3321248"/>
            <a:ext cx="3734395" cy="1261586"/>
          </a:xfrm>
          <a:prstGeom prst="rect">
            <a:avLst/>
          </a:prstGeom>
          <a:noFill/>
          <a:ln/>
        </p:spPr>
        <p:txBody>
          <a:bodyPr wrap="square" lIns="0" tIns="0" rIns="0" bIns="0" rtlCol="0" anchor="t"/>
          <a:lstStyle/>
          <a:p>
            <a:pPr algn="l"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Machine learning algorithms can understand, interpret, and generate human language, enabling chatbots and translation services.</a:t>
            </a:r>
            <a:endParaRPr lang="en-US" sz="1550" dirty="0"/>
          </a:p>
        </p:txBody>
      </p:sp>
      <p:pic>
        <p:nvPicPr>
          <p:cNvPr id="10" name="Image 3" descr="preencoded.png">    </p:cNvPr>
          <p:cNvPicPr>
            <a:picLocks noChangeAspect="1"/>
          </p:cNvPicPr>
          <p:nvPr/>
        </p:nvPicPr>
        <p:blipFill>
          <a:blip r:embed="rId4"/>
          <a:stretch>
            <a:fillRect/>
          </a:stretch>
        </p:blipFill>
        <p:spPr>
          <a:xfrm>
            <a:off x="689848" y="5174099"/>
            <a:ext cx="492800" cy="492800"/>
          </a:xfrm>
          <a:prstGeom prst="rect">
            <a:avLst/>
          </a:prstGeom>
        </p:spPr>
      </p:pic>
      <p:sp>
        <p:nvSpPr>
          <p:cNvPr id="11" name="Text 5"/>
          <p:cNvSpPr/>
          <p:nvPr/>
        </p:nvSpPr>
        <p:spPr>
          <a:xfrm>
            <a:off x="689848" y="5863947"/>
            <a:ext cx="2463998" cy="308015"/>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Predictive Analytics</a:t>
            </a:r>
            <a:endParaRPr lang="en-US" sz="1900" dirty="0"/>
          </a:p>
        </p:txBody>
      </p:sp>
      <p:sp>
        <p:nvSpPr>
          <p:cNvPr id="12" name="Text 6"/>
          <p:cNvSpPr/>
          <p:nvPr/>
        </p:nvSpPr>
        <p:spPr>
          <a:xfrm>
            <a:off x="689848" y="6290191"/>
            <a:ext cx="3734276" cy="1261586"/>
          </a:xfrm>
          <a:prstGeom prst="rect">
            <a:avLst/>
          </a:prstGeom>
          <a:noFill/>
          <a:ln/>
        </p:spPr>
        <p:txBody>
          <a:bodyPr wrap="square" lIns="0" tIns="0" rIns="0" bIns="0" rtlCol="0" anchor="t"/>
          <a:lstStyle/>
          <a:p>
            <a:pPr algn="l"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Machine learning can analyze large datasets to uncover patterns and make accurate predictions, informing decision-making in various industries.</a:t>
            </a:r>
            <a:endParaRPr lang="en-US" sz="1550" dirty="0"/>
          </a:p>
        </p:txBody>
      </p:sp>
      <p:pic>
        <p:nvPicPr>
          <p:cNvPr id="13" name="Image 4" descr="preencoded.png">    </p:cNvPr>
          <p:cNvPicPr>
            <a:picLocks noChangeAspect="1"/>
          </p:cNvPicPr>
          <p:nvPr/>
        </p:nvPicPr>
        <p:blipFill>
          <a:blip r:embed="rId5"/>
          <a:stretch>
            <a:fillRect/>
          </a:stretch>
        </p:blipFill>
        <p:spPr>
          <a:xfrm>
            <a:off x="4719757" y="5174099"/>
            <a:ext cx="492800" cy="492800"/>
          </a:xfrm>
          <a:prstGeom prst="rect">
            <a:avLst/>
          </a:prstGeom>
        </p:spPr>
      </p:pic>
      <p:sp>
        <p:nvSpPr>
          <p:cNvPr id="14" name="Text 7"/>
          <p:cNvSpPr/>
          <p:nvPr/>
        </p:nvSpPr>
        <p:spPr>
          <a:xfrm>
            <a:off x="4719757" y="5863947"/>
            <a:ext cx="3100268" cy="308015"/>
          </a:xfrm>
          <a:prstGeom prst="rect">
            <a:avLst/>
          </a:prstGeom>
          <a:noFill/>
          <a:ln/>
        </p:spPr>
        <p:txBody>
          <a:bodyPr wrap="none" lIns="0" tIns="0" rIns="0" bIns="0" rtlCol="0" anchor="t"/>
          <a:lstStyle/>
          <a:p>
            <a:pPr algn="l" indent="0" marL="0">
              <a:lnSpc>
                <a:spcPts val="2400"/>
              </a:lnSpc>
              <a:buNone/>
            </a:pPr>
            <a:r>
              <a:rPr lang="en-US" sz="1900" dirty="0">
                <a:solidFill>
                  <a:srgbClr val="504C49"/>
                </a:solidFill>
                <a:latin typeface="Platypi Medium" pitchFamily="34" charset="0"/>
                <a:ea typeface="Platypi Medium" pitchFamily="34" charset="-122"/>
                <a:cs typeface="Platypi Medium" pitchFamily="34" charset="-120"/>
              </a:rPr>
              <a:t>Robotics and Automation</a:t>
            </a:r>
            <a:endParaRPr lang="en-US" sz="1900" dirty="0"/>
          </a:p>
        </p:txBody>
      </p:sp>
      <p:sp>
        <p:nvSpPr>
          <p:cNvPr id="15" name="Text 8"/>
          <p:cNvSpPr/>
          <p:nvPr/>
        </p:nvSpPr>
        <p:spPr>
          <a:xfrm>
            <a:off x="4719757" y="6290191"/>
            <a:ext cx="3734395" cy="1261586"/>
          </a:xfrm>
          <a:prstGeom prst="rect">
            <a:avLst/>
          </a:prstGeom>
          <a:noFill/>
          <a:ln/>
        </p:spPr>
        <p:txBody>
          <a:bodyPr wrap="square" lIns="0" tIns="0" rIns="0" bIns="0" rtlCol="0" anchor="t"/>
          <a:lstStyle/>
          <a:p>
            <a:pPr algn="l" indent="0" marL="0">
              <a:lnSpc>
                <a:spcPts val="2450"/>
              </a:lnSpc>
              <a:buNone/>
            </a:pPr>
            <a:r>
              <a:rPr lang="en-US" sz="1550" dirty="0">
                <a:solidFill>
                  <a:srgbClr val="504C49"/>
                </a:solidFill>
                <a:latin typeface="Source Serif Pro" pitchFamily="34" charset="0"/>
                <a:ea typeface="Source Serif Pro" pitchFamily="34" charset="-122"/>
                <a:cs typeface="Source Serif Pro" pitchFamily="34" charset="-120"/>
              </a:rPr>
              <a:t>Machine learning enables robots and autonomous systems to perceive their environment, make decisions, and adapt to new situations.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76513" y="531614"/>
            <a:ext cx="7247811" cy="604004"/>
          </a:xfrm>
          <a:prstGeom prst="rect">
            <a:avLst/>
          </a:prstGeom>
          <a:noFill/>
          <a:ln/>
        </p:spPr>
        <p:txBody>
          <a:bodyPr wrap="none" lIns="0" tIns="0" rIns="0" bIns="0" rtlCol="0" anchor="t"/>
          <a:lstStyle/>
          <a:p>
            <a:pPr indent="0" marL="0">
              <a:lnSpc>
                <a:spcPts val="4750"/>
              </a:lnSpc>
              <a:buNone/>
            </a:pPr>
            <a:r>
              <a:rPr lang="en-US" sz="3800" dirty="0">
                <a:solidFill>
                  <a:srgbClr val="201B18"/>
                </a:solidFill>
                <a:latin typeface="Platypi Medium" pitchFamily="34" charset="0"/>
                <a:ea typeface="Platypi Medium" pitchFamily="34" charset="-122"/>
                <a:cs typeface="Platypi Medium" pitchFamily="34" charset="-120"/>
              </a:rPr>
              <a:t>The Machine Learning Process</a:t>
            </a:r>
            <a:endParaRPr lang="en-US" sz="3800" dirty="0"/>
          </a:p>
        </p:txBody>
      </p:sp>
      <p:sp>
        <p:nvSpPr>
          <p:cNvPr id="3" name="Shape 1"/>
          <p:cNvSpPr/>
          <p:nvPr/>
        </p:nvSpPr>
        <p:spPr>
          <a:xfrm>
            <a:off x="7303770" y="1522214"/>
            <a:ext cx="22860" cy="6178391"/>
          </a:xfrm>
          <a:prstGeom prst="roundRect">
            <a:avLst>
              <a:gd name="adj" fmla="val 126849"/>
            </a:avLst>
          </a:prstGeom>
          <a:solidFill>
            <a:srgbClr val="D8D4D4"/>
          </a:solidFill>
          <a:ln/>
        </p:spPr>
      </p:sp>
      <p:sp>
        <p:nvSpPr>
          <p:cNvPr id="4" name="Shape 2"/>
          <p:cNvSpPr/>
          <p:nvPr/>
        </p:nvSpPr>
        <p:spPr>
          <a:xfrm>
            <a:off x="6444079" y="1945600"/>
            <a:ext cx="676513" cy="22860"/>
          </a:xfrm>
          <a:prstGeom prst="roundRect">
            <a:avLst>
              <a:gd name="adj" fmla="val 126849"/>
            </a:avLst>
          </a:prstGeom>
          <a:solidFill>
            <a:srgbClr val="D8D4D4"/>
          </a:solidFill>
          <a:ln/>
        </p:spPr>
      </p:sp>
      <p:sp>
        <p:nvSpPr>
          <p:cNvPr id="5" name="Shape 3"/>
          <p:cNvSpPr/>
          <p:nvPr/>
        </p:nvSpPr>
        <p:spPr>
          <a:xfrm>
            <a:off x="7097732" y="1739622"/>
            <a:ext cx="434935" cy="434935"/>
          </a:xfrm>
          <a:prstGeom prst="roundRect">
            <a:avLst>
              <a:gd name="adj" fmla="val 6667"/>
            </a:avLst>
          </a:prstGeom>
          <a:solidFill>
            <a:srgbClr val="F9F7F7"/>
          </a:solidFill>
          <a:ln/>
        </p:spPr>
      </p:sp>
      <p:sp>
        <p:nvSpPr>
          <p:cNvPr id="6" name="Text 4"/>
          <p:cNvSpPr/>
          <p:nvPr/>
        </p:nvSpPr>
        <p:spPr>
          <a:xfrm>
            <a:off x="7250013" y="1812131"/>
            <a:ext cx="130254" cy="289917"/>
          </a:xfrm>
          <a:prstGeom prst="rect">
            <a:avLst/>
          </a:prstGeom>
          <a:noFill/>
          <a:ln/>
        </p:spPr>
        <p:txBody>
          <a:bodyPr wrap="none" lIns="0" tIns="0" rIns="0" bIns="0" rtlCol="0" anchor="t"/>
          <a:lstStyle/>
          <a:p>
            <a:pPr algn="ctr" indent="0" marL="0">
              <a:lnSpc>
                <a:spcPts val="2250"/>
              </a:lnSpc>
              <a:buNone/>
            </a:pPr>
            <a:r>
              <a:rPr lang="en-US" sz="2250" dirty="0">
                <a:solidFill>
                  <a:srgbClr val="504C49"/>
                </a:solidFill>
                <a:latin typeface="Platypi Medium" pitchFamily="34" charset="0"/>
                <a:ea typeface="Platypi Medium" pitchFamily="34" charset="-122"/>
                <a:cs typeface="Platypi Medium" pitchFamily="34" charset="-120"/>
              </a:rPr>
              <a:t>1</a:t>
            </a:r>
            <a:endParaRPr lang="en-US" sz="2250" dirty="0"/>
          </a:p>
        </p:txBody>
      </p:sp>
      <p:sp>
        <p:nvSpPr>
          <p:cNvPr id="7" name="Text 5"/>
          <p:cNvSpPr/>
          <p:nvPr/>
        </p:nvSpPr>
        <p:spPr>
          <a:xfrm>
            <a:off x="3835598" y="1715453"/>
            <a:ext cx="2416373" cy="302062"/>
          </a:xfrm>
          <a:prstGeom prst="rect">
            <a:avLst/>
          </a:prstGeom>
          <a:noFill/>
          <a:ln/>
        </p:spPr>
        <p:txBody>
          <a:bodyPr wrap="none" lIns="0" tIns="0" rIns="0" bIns="0" rtlCol="0" anchor="t"/>
          <a:lstStyle/>
          <a:p>
            <a:pPr algn="r"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Data Collection</a:t>
            </a:r>
            <a:endParaRPr lang="en-US" sz="1900" dirty="0"/>
          </a:p>
        </p:txBody>
      </p:sp>
      <p:sp>
        <p:nvSpPr>
          <p:cNvPr id="8" name="Text 6"/>
          <p:cNvSpPr/>
          <p:nvPr/>
        </p:nvSpPr>
        <p:spPr>
          <a:xfrm>
            <a:off x="676513" y="2133481"/>
            <a:ext cx="5575459" cy="618649"/>
          </a:xfrm>
          <a:prstGeom prst="rect">
            <a:avLst/>
          </a:prstGeom>
          <a:noFill/>
          <a:ln/>
        </p:spPr>
        <p:txBody>
          <a:bodyPr wrap="square" lIns="0" tIns="0" rIns="0" bIns="0" rtlCol="0" anchor="t"/>
          <a:lstStyle/>
          <a:p>
            <a:pPr algn="r"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Gather relevant data from various sources, ensuring it is clean, structured, and representative of the problem at hand.</a:t>
            </a:r>
            <a:endParaRPr lang="en-US" sz="1500" dirty="0"/>
          </a:p>
        </p:txBody>
      </p:sp>
      <p:sp>
        <p:nvSpPr>
          <p:cNvPr id="9" name="Shape 7"/>
          <p:cNvSpPr/>
          <p:nvPr/>
        </p:nvSpPr>
        <p:spPr>
          <a:xfrm>
            <a:off x="7509808" y="2912031"/>
            <a:ext cx="676513" cy="22860"/>
          </a:xfrm>
          <a:prstGeom prst="roundRect">
            <a:avLst>
              <a:gd name="adj" fmla="val 126849"/>
            </a:avLst>
          </a:prstGeom>
          <a:solidFill>
            <a:srgbClr val="D8D4D4"/>
          </a:solidFill>
          <a:ln/>
        </p:spPr>
      </p:sp>
      <p:sp>
        <p:nvSpPr>
          <p:cNvPr id="10" name="Shape 8"/>
          <p:cNvSpPr/>
          <p:nvPr/>
        </p:nvSpPr>
        <p:spPr>
          <a:xfrm>
            <a:off x="7097732" y="2706053"/>
            <a:ext cx="434935" cy="434935"/>
          </a:xfrm>
          <a:prstGeom prst="roundRect">
            <a:avLst>
              <a:gd name="adj" fmla="val 6667"/>
            </a:avLst>
          </a:prstGeom>
          <a:solidFill>
            <a:srgbClr val="F9F7F7"/>
          </a:solidFill>
          <a:ln/>
        </p:spPr>
      </p:sp>
      <p:sp>
        <p:nvSpPr>
          <p:cNvPr id="11" name="Text 9"/>
          <p:cNvSpPr/>
          <p:nvPr/>
        </p:nvSpPr>
        <p:spPr>
          <a:xfrm>
            <a:off x="7221438" y="2778562"/>
            <a:ext cx="187404" cy="289917"/>
          </a:xfrm>
          <a:prstGeom prst="rect">
            <a:avLst/>
          </a:prstGeom>
          <a:noFill/>
          <a:ln/>
        </p:spPr>
        <p:txBody>
          <a:bodyPr wrap="none" lIns="0" tIns="0" rIns="0" bIns="0" rtlCol="0" anchor="t"/>
          <a:lstStyle/>
          <a:p>
            <a:pPr algn="ctr" indent="0" marL="0">
              <a:lnSpc>
                <a:spcPts val="2250"/>
              </a:lnSpc>
              <a:buNone/>
            </a:pPr>
            <a:r>
              <a:rPr lang="en-US" sz="2250" dirty="0">
                <a:solidFill>
                  <a:srgbClr val="504C49"/>
                </a:solidFill>
                <a:latin typeface="Platypi Medium" pitchFamily="34" charset="0"/>
                <a:ea typeface="Platypi Medium" pitchFamily="34" charset="-122"/>
                <a:cs typeface="Platypi Medium" pitchFamily="34" charset="-120"/>
              </a:rPr>
              <a:t>2</a:t>
            </a:r>
            <a:endParaRPr lang="en-US" sz="2250" dirty="0"/>
          </a:p>
        </p:txBody>
      </p:sp>
      <p:sp>
        <p:nvSpPr>
          <p:cNvPr id="12" name="Text 10"/>
          <p:cNvSpPr/>
          <p:nvPr/>
        </p:nvSpPr>
        <p:spPr>
          <a:xfrm>
            <a:off x="8378428" y="2681883"/>
            <a:ext cx="2483048" cy="302062"/>
          </a:xfrm>
          <a:prstGeom prst="rect">
            <a:avLst/>
          </a:prstGeom>
          <a:noFill/>
          <a:ln/>
        </p:spPr>
        <p:txBody>
          <a:bodyPr wrap="none" lIns="0" tIns="0" rIns="0" bIns="0" rtlCol="0" anchor="t"/>
          <a:lstStyle/>
          <a:p>
            <a:pPr algn="l"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Exploratory Analysis</a:t>
            </a:r>
            <a:endParaRPr lang="en-US" sz="1900" dirty="0"/>
          </a:p>
        </p:txBody>
      </p:sp>
      <p:sp>
        <p:nvSpPr>
          <p:cNvPr id="13" name="Text 11"/>
          <p:cNvSpPr/>
          <p:nvPr/>
        </p:nvSpPr>
        <p:spPr>
          <a:xfrm>
            <a:off x="8378428" y="3099911"/>
            <a:ext cx="5575459" cy="927973"/>
          </a:xfrm>
          <a:prstGeom prst="rect">
            <a:avLst/>
          </a:prstGeom>
          <a:noFill/>
          <a:ln/>
        </p:spPr>
        <p:txBody>
          <a:bodyPr wrap="square" lIns="0" tIns="0" rIns="0" bIns="0" rtlCol="0" anchor="t"/>
          <a:lstStyle/>
          <a:p>
            <a:pPr algn="l"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Analyze the data to understand its characteristics, identify patterns, and uncover insights that can inform the model design.</a:t>
            </a:r>
            <a:endParaRPr lang="en-US" sz="1500" dirty="0"/>
          </a:p>
        </p:txBody>
      </p:sp>
      <p:sp>
        <p:nvSpPr>
          <p:cNvPr id="14" name="Shape 12"/>
          <p:cNvSpPr/>
          <p:nvPr/>
        </p:nvSpPr>
        <p:spPr>
          <a:xfrm>
            <a:off x="6444079" y="3874889"/>
            <a:ext cx="676513" cy="22860"/>
          </a:xfrm>
          <a:prstGeom prst="roundRect">
            <a:avLst>
              <a:gd name="adj" fmla="val 126849"/>
            </a:avLst>
          </a:prstGeom>
          <a:solidFill>
            <a:srgbClr val="D8D4D4"/>
          </a:solidFill>
          <a:ln/>
        </p:spPr>
      </p:sp>
      <p:sp>
        <p:nvSpPr>
          <p:cNvPr id="15" name="Shape 13"/>
          <p:cNvSpPr/>
          <p:nvPr/>
        </p:nvSpPr>
        <p:spPr>
          <a:xfrm>
            <a:off x="7097732" y="3668911"/>
            <a:ext cx="434935" cy="434935"/>
          </a:xfrm>
          <a:prstGeom prst="roundRect">
            <a:avLst>
              <a:gd name="adj" fmla="val 6667"/>
            </a:avLst>
          </a:prstGeom>
          <a:solidFill>
            <a:srgbClr val="F9F7F7"/>
          </a:solidFill>
          <a:ln/>
        </p:spPr>
      </p:sp>
      <p:sp>
        <p:nvSpPr>
          <p:cNvPr id="16" name="Text 14"/>
          <p:cNvSpPr/>
          <p:nvPr/>
        </p:nvSpPr>
        <p:spPr>
          <a:xfrm>
            <a:off x="7224653" y="3741420"/>
            <a:ext cx="180975" cy="289917"/>
          </a:xfrm>
          <a:prstGeom prst="rect">
            <a:avLst/>
          </a:prstGeom>
          <a:noFill/>
          <a:ln/>
        </p:spPr>
        <p:txBody>
          <a:bodyPr wrap="none" lIns="0" tIns="0" rIns="0" bIns="0" rtlCol="0" anchor="t"/>
          <a:lstStyle/>
          <a:p>
            <a:pPr algn="ctr" indent="0" marL="0">
              <a:lnSpc>
                <a:spcPts val="2250"/>
              </a:lnSpc>
              <a:buNone/>
            </a:pPr>
            <a:r>
              <a:rPr lang="en-US" sz="2250" dirty="0">
                <a:solidFill>
                  <a:srgbClr val="504C49"/>
                </a:solidFill>
                <a:latin typeface="Platypi Medium" pitchFamily="34" charset="0"/>
                <a:ea typeface="Platypi Medium" pitchFamily="34" charset="-122"/>
                <a:cs typeface="Platypi Medium" pitchFamily="34" charset="-120"/>
              </a:rPr>
              <a:t>3</a:t>
            </a:r>
            <a:endParaRPr lang="en-US" sz="2250" dirty="0"/>
          </a:p>
        </p:txBody>
      </p:sp>
      <p:sp>
        <p:nvSpPr>
          <p:cNvPr id="17" name="Text 15"/>
          <p:cNvSpPr/>
          <p:nvPr/>
        </p:nvSpPr>
        <p:spPr>
          <a:xfrm>
            <a:off x="3835598" y="3644741"/>
            <a:ext cx="2416373" cy="302062"/>
          </a:xfrm>
          <a:prstGeom prst="rect">
            <a:avLst/>
          </a:prstGeom>
          <a:noFill/>
          <a:ln/>
        </p:spPr>
        <p:txBody>
          <a:bodyPr wrap="none" lIns="0" tIns="0" rIns="0" bIns="0" rtlCol="0" anchor="t"/>
          <a:lstStyle/>
          <a:p>
            <a:pPr algn="r"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Model Selection</a:t>
            </a:r>
            <a:endParaRPr lang="en-US" sz="1900" dirty="0"/>
          </a:p>
        </p:txBody>
      </p:sp>
      <p:sp>
        <p:nvSpPr>
          <p:cNvPr id="18" name="Text 16"/>
          <p:cNvSpPr/>
          <p:nvPr/>
        </p:nvSpPr>
        <p:spPr>
          <a:xfrm>
            <a:off x="676513" y="4062770"/>
            <a:ext cx="5575459" cy="618649"/>
          </a:xfrm>
          <a:prstGeom prst="rect">
            <a:avLst/>
          </a:prstGeom>
          <a:noFill/>
          <a:ln/>
        </p:spPr>
        <p:txBody>
          <a:bodyPr wrap="square" lIns="0" tIns="0" rIns="0" bIns="0" rtlCol="0" anchor="t"/>
          <a:lstStyle/>
          <a:p>
            <a:pPr algn="r"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Choose an appropriate machine learning algorithm based on the problem, the available data, and the desired outcomes.</a:t>
            </a:r>
            <a:endParaRPr lang="en-US" sz="1500" dirty="0"/>
          </a:p>
        </p:txBody>
      </p:sp>
      <p:sp>
        <p:nvSpPr>
          <p:cNvPr id="19" name="Shape 17"/>
          <p:cNvSpPr/>
          <p:nvPr/>
        </p:nvSpPr>
        <p:spPr>
          <a:xfrm>
            <a:off x="7509808" y="4837748"/>
            <a:ext cx="676513" cy="22860"/>
          </a:xfrm>
          <a:prstGeom prst="roundRect">
            <a:avLst>
              <a:gd name="adj" fmla="val 126849"/>
            </a:avLst>
          </a:prstGeom>
          <a:solidFill>
            <a:srgbClr val="D8D4D4"/>
          </a:solidFill>
          <a:ln/>
        </p:spPr>
      </p:sp>
      <p:sp>
        <p:nvSpPr>
          <p:cNvPr id="20" name="Shape 18"/>
          <p:cNvSpPr/>
          <p:nvPr/>
        </p:nvSpPr>
        <p:spPr>
          <a:xfrm>
            <a:off x="7097732" y="4631769"/>
            <a:ext cx="434935" cy="434935"/>
          </a:xfrm>
          <a:prstGeom prst="roundRect">
            <a:avLst>
              <a:gd name="adj" fmla="val 6667"/>
            </a:avLst>
          </a:prstGeom>
          <a:solidFill>
            <a:srgbClr val="F9F7F7"/>
          </a:solidFill>
          <a:ln/>
        </p:spPr>
      </p:sp>
      <p:sp>
        <p:nvSpPr>
          <p:cNvPr id="21" name="Text 19"/>
          <p:cNvSpPr/>
          <p:nvPr/>
        </p:nvSpPr>
        <p:spPr>
          <a:xfrm>
            <a:off x="7218581" y="4704278"/>
            <a:ext cx="193119" cy="289917"/>
          </a:xfrm>
          <a:prstGeom prst="rect">
            <a:avLst/>
          </a:prstGeom>
          <a:noFill/>
          <a:ln/>
        </p:spPr>
        <p:txBody>
          <a:bodyPr wrap="none" lIns="0" tIns="0" rIns="0" bIns="0" rtlCol="0" anchor="t"/>
          <a:lstStyle/>
          <a:p>
            <a:pPr algn="ctr" indent="0" marL="0">
              <a:lnSpc>
                <a:spcPts val="2250"/>
              </a:lnSpc>
              <a:buNone/>
            </a:pPr>
            <a:r>
              <a:rPr lang="en-US" sz="2250" dirty="0">
                <a:solidFill>
                  <a:srgbClr val="504C49"/>
                </a:solidFill>
                <a:latin typeface="Platypi Medium" pitchFamily="34" charset="0"/>
                <a:ea typeface="Platypi Medium" pitchFamily="34" charset="-122"/>
                <a:cs typeface="Platypi Medium" pitchFamily="34" charset="-120"/>
              </a:rPr>
              <a:t>4</a:t>
            </a:r>
            <a:endParaRPr lang="en-US" sz="2250" dirty="0"/>
          </a:p>
        </p:txBody>
      </p:sp>
      <p:sp>
        <p:nvSpPr>
          <p:cNvPr id="22" name="Text 20"/>
          <p:cNvSpPr/>
          <p:nvPr/>
        </p:nvSpPr>
        <p:spPr>
          <a:xfrm>
            <a:off x="8378428" y="4607600"/>
            <a:ext cx="2416373" cy="302062"/>
          </a:xfrm>
          <a:prstGeom prst="rect">
            <a:avLst/>
          </a:prstGeom>
          <a:noFill/>
          <a:ln/>
        </p:spPr>
        <p:txBody>
          <a:bodyPr wrap="none" lIns="0" tIns="0" rIns="0" bIns="0" rtlCol="0" anchor="t"/>
          <a:lstStyle/>
          <a:p>
            <a:pPr algn="l"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Model Training</a:t>
            </a:r>
            <a:endParaRPr lang="en-US" sz="1900" dirty="0"/>
          </a:p>
        </p:txBody>
      </p:sp>
      <p:sp>
        <p:nvSpPr>
          <p:cNvPr id="23" name="Text 21"/>
          <p:cNvSpPr/>
          <p:nvPr/>
        </p:nvSpPr>
        <p:spPr>
          <a:xfrm>
            <a:off x="8378428" y="5025628"/>
            <a:ext cx="5575459" cy="618649"/>
          </a:xfrm>
          <a:prstGeom prst="rect">
            <a:avLst/>
          </a:prstGeom>
          <a:noFill/>
          <a:ln/>
        </p:spPr>
        <p:txBody>
          <a:bodyPr wrap="square" lIns="0" tIns="0" rIns="0" bIns="0" rtlCol="0" anchor="t"/>
          <a:lstStyle/>
          <a:p>
            <a:pPr algn="l"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Train the selected model on the data, fine-tuning parameters to optimize its performance and accuracy.</a:t>
            </a:r>
            <a:endParaRPr lang="en-US" sz="1500" dirty="0"/>
          </a:p>
        </p:txBody>
      </p:sp>
      <p:sp>
        <p:nvSpPr>
          <p:cNvPr id="24" name="Shape 22"/>
          <p:cNvSpPr/>
          <p:nvPr/>
        </p:nvSpPr>
        <p:spPr>
          <a:xfrm>
            <a:off x="6444079" y="5707618"/>
            <a:ext cx="676513" cy="22860"/>
          </a:xfrm>
          <a:prstGeom prst="roundRect">
            <a:avLst>
              <a:gd name="adj" fmla="val 126849"/>
            </a:avLst>
          </a:prstGeom>
          <a:solidFill>
            <a:srgbClr val="D8D4D4"/>
          </a:solidFill>
          <a:ln/>
        </p:spPr>
      </p:sp>
      <p:sp>
        <p:nvSpPr>
          <p:cNvPr id="25" name="Shape 23"/>
          <p:cNvSpPr/>
          <p:nvPr/>
        </p:nvSpPr>
        <p:spPr>
          <a:xfrm>
            <a:off x="7097732" y="5501640"/>
            <a:ext cx="434935" cy="434935"/>
          </a:xfrm>
          <a:prstGeom prst="roundRect">
            <a:avLst>
              <a:gd name="adj" fmla="val 6667"/>
            </a:avLst>
          </a:prstGeom>
          <a:solidFill>
            <a:srgbClr val="F9F7F7"/>
          </a:solidFill>
          <a:ln/>
        </p:spPr>
      </p:sp>
      <p:sp>
        <p:nvSpPr>
          <p:cNvPr id="26" name="Text 24"/>
          <p:cNvSpPr/>
          <p:nvPr/>
        </p:nvSpPr>
        <p:spPr>
          <a:xfrm>
            <a:off x="7221795" y="5574149"/>
            <a:ext cx="186809" cy="289917"/>
          </a:xfrm>
          <a:prstGeom prst="rect">
            <a:avLst/>
          </a:prstGeom>
          <a:noFill/>
          <a:ln/>
        </p:spPr>
        <p:txBody>
          <a:bodyPr wrap="none" lIns="0" tIns="0" rIns="0" bIns="0" rtlCol="0" anchor="t"/>
          <a:lstStyle/>
          <a:p>
            <a:pPr algn="ctr" indent="0" marL="0">
              <a:lnSpc>
                <a:spcPts val="2250"/>
              </a:lnSpc>
              <a:buNone/>
            </a:pPr>
            <a:r>
              <a:rPr lang="en-US" sz="2250" dirty="0">
                <a:solidFill>
                  <a:srgbClr val="504C49"/>
                </a:solidFill>
                <a:latin typeface="Platypi Medium" pitchFamily="34" charset="0"/>
                <a:ea typeface="Platypi Medium" pitchFamily="34" charset="-122"/>
                <a:cs typeface="Platypi Medium" pitchFamily="34" charset="-120"/>
              </a:rPr>
              <a:t>5</a:t>
            </a:r>
            <a:endParaRPr lang="en-US" sz="2250" dirty="0"/>
          </a:p>
        </p:txBody>
      </p:sp>
      <p:sp>
        <p:nvSpPr>
          <p:cNvPr id="27" name="Text 25"/>
          <p:cNvSpPr/>
          <p:nvPr/>
        </p:nvSpPr>
        <p:spPr>
          <a:xfrm>
            <a:off x="3835598" y="5477470"/>
            <a:ext cx="2416373" cy="302062"/>
          </a:xfrm>
          <a:prstGeom prst="rect">
            <a:avLst/>
          </a:prstGeom>
          <a:noFill/>
          <a:ln/>
        </p:spPr>
        <p:txBody>
          <a:bodyPr wrap="none" lIns="0" tIns="0" rIns="0" bIns="0" rtlCol="0" anchor="t"/>
          <a:lstStyle/>
          <a:p>
            <a:pPr algn="r"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Model Evaluation</a:t>
            </a:r>
            <a:endParaRPr lang="en-US" sz="1900" dirty="0"/>
          </a:p>
        </p:txBody>
      </p:sp>
      <p:sp>
        <p:nvSpPr>
          <p:cNvPr id="28" name="Text 26"/>
          <p:cNvSpPr/>
          <p:nvPr/>
        </p:nvSpPr>
        <p:spPr>
          <a:xfrm>
            <a:off x="676513" y="5895499"/>
            <a:ext cx="5575459" cy="618649"/>
          </a:xfrm>
          <a:prstGeom prst="rect">
            <a:avLst/>
          </a:prstGeom>
          <a:noFill/>
          <a:ln/>
        </p:spPr>
        <p:txBody>
          <a:bodyPr wrap="square" lIns="0" tIns="0" rIns="0" bIns="0" rtlCol="0" anchor="t"/>
          <a:lstStyle/>
          <a:p>
            <a:pPr algn="r"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Assess the model's performance using appropriate metrics and identify areas for further improvement.</a:t>
            </a:r>
            <a:endParaRPr lang="en-US" sz="1500" dirty="0"/>
          </a:p>
        </p:txBody>
      </p:sp>
      <p:sp>
        <p:nvSpPr>
          <p:cNvPr id="29" name="Shape 27"/>
          <p:cNvSpPr/>
          <p:nvPr/>
        </p:nvSpPr>
        <p:spPr>
          <a:xfrm>
            <a:off x="7509808" y="6577489"/>
            <a:ext cx="676513" cy="22860"/>
          </a:xfrm>
          <a:prstGeom prst="roundRect">
            <a:avLst>
              <a:gd name="adj" fmla="val 126849"/>
            </a:avLst>
          </a:prstGeom>
          <a:solidFill>
            <a:srgbClr val="D8D4D4"/>
          </a:solidFill>
          <a:ln/>
        </p:spPr>
      </p:sp>
      <p:sp>
        <p:nvSpPr>
          <p:cNvPr id="30" name="Shape 28"/>
          <p:cNvSpPr/>
          <p:nvPr/>
        </p:nvSpPr>
        <p:spPr>
          <a:xfrm>
            <a:off x="7097732" y="6371511"/>
            <a:ext cx="434935" cy="434935"/>
          </a:xfrm>
          <a:prstGeom prst="roundRect">
            <a:avLst>
              <a:gd name="adj" fmla="val 6667"/>
            </a:avLst>
          </a:prstGeom>
          <a:solidFill>
            <a:srgbClr val="F9F7F7"/>
          </a:solidFill>
          <a:ln/>
        </p:spPr>
      </p:sp>
      <p:sp>
        <p:nvSpPr>
          <p:cNvPr id="31" name="Text 29"/>
          <p:cNvSpPr/>
          <p:nvPr/>
        </p:nvSpPr>
        <p:spPr>
          <a:xfrm>
            <a:off x="7220605" y="6444020"/>
            <a:ext cx="189071" cy="289917"/>
          </a:xfrm>
          <a:prstGeom prst="rect">
            <a:avLst/>
          </a:prstGeom>
          <a:noFill/>
          <a:ln/>
        </p:spPr>
        <p:txBody>
          <a:bodyPr wrap="none" lIns="0" tIns="0" rIns="0" bIns="0" rtlCol="0" anchor="t"/>
          <a:lstStyle/>
          <a:p>
            <a:pPr algn="ctr" indent="0" marL="0">
              <a:lnSpc>
                <a:spcPts val="2250"/>
              </a:lnSpc>
              <a:buNone/>
            </a:pPr>
            <a:r>
              <a:rPr lang="en-US" sz="2250" dirty="0">
                <a:solidFill>
                  <a:srgbClr val="504C49"/>
                </a:solidFill>
                <a:latin typeface="Platypi Medium" pitchFamily="34" charset="0"/>
                <a:ea typeface="Platypi Medium" pitchFamily="34" charset="-122"/>
                <a:cs typeface="Platypi Medium" pitchFamily="34" charset="-120"/>
              </a:rPr>
              <a:t>6</a:t>
            </a:r>
            <a:endParaRPr lang="en-US" sz="2250" dirty="0"/>
          </a:p>
        </p:txBody>
      </p:sp>
      <p:sp>
        <p:nvSpPr>
          <p:cNvPr id="32" name="Text 30"/>
          <p:cNvSpPr/>
          <p:nvPr/>
        </p:nvSpPr>
        <p:spPr>
          <a:xfrm>
            <a:off x="8378428" y="6347341"/>
            <a:ext cx="3370064" cy="302062"/>
          </a:xfrm>
          <a:prstGeom prst="rect">
            <a:avLst/>
          </a:prstGeom>
          <a:noFill/>
          <a:ln/>
        </p:spPr>
        <p:txBody>
          <a:bodyPr wrap="none" lIns="0" tIns="0" rIns="0" bIns="0" rtlCol="0" anchor="t"/>
          <a:lstStyle/>
          <a:p>
            <a:pPr algn="l" indent="0" marL="0">
              <a:lnSpc>
                <a:spcPts val="2350"/>
              </a:lnSpc>
              <a:buNone/>
            </a:pPr>
            <a:r>
              <a:rPr lang="en-US" sz="1900" dirty="0">
                <a:solidFill>
                  <a:srgbClr val="504C49"/>
                </a:solidFill>
                <a:latin typeface="Platypi Medium" pitchFamily="34" charset="0"/>
                <a:ea typeface="Platypi Medium" pitchFamily="34" charset="-122"/>
                <a:cs typeface="Platypi Medium" pitchFamily="34" charset="-120"/>
              </a:rPr>
              <a:t>Deployment and Monitoring</a:t>
            </a:r>
            <a:endParaRPr lang="en-US" sz="1900" dirty="0"/>
          </a:p>
        </p:txBody>
      </p:sp>
      <p:sp>
        <p:nvSpPr>
          <p:cNvPr id="33" name="Text 31"/>
          <p:cNvSpPr/>
          <p:nvPr/>
        </p:nvSpPr>
        <p:spPr>
          <a:xfrm>
            <a:off x="8378428" y="6765369"/>
            <a:ext cx="5575459" cy="618649"/>
          </a:xfrm>
          <a:prstGeom prst="rect">
            <a:avLst/>
          </a:prstGeom>
          <a:noFill/>
          <a:ln/>
        </p:spPr>
        <p:txBody>
          <a:bodyPr wrap="square" lIns="0" tIns="0" rIns="0" bIns="0" rtlCol="0" anchor="t"/>
          <a:lstStyle/>
          <a:p>
            <a:pPr algn="l" indent="0" marL="0">
              <a:lnSpc>
                <a:spcPts val="2400"/>
              </a:lnSpc>
              <a:buNone/>
            </a:pPr>
            <a:r>
              <a:rPr lang="en-US" sz="1500" dirty="0">
                <a:solidFill>
                  <a:srgbClr val="504C49"/>
                </a:solidFill>
                <a:latin typeface="Source Serif Pro" pitchFamily="34" charset="0"/>
                <a:ea typeface="Source Serif Pro" pitchFamily="34" charset="-122"/>
                <a:cs typeface="Source Serif Pro" pitchFamily="34" charset="-120"/>
              </a:rPr>
              <a:t>Deploy the trained model in production and continuously monitor its performance, making adjustments as needed.</a:t>
            </a:r>
            <a:endParaRPr lang="en-US" sz="15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2024-10-11T04:51:39Z</dcterms:created>
  <dcterms:modified xsi:type="dcterms:W3CDTF">2024-10-11T04:51:39Z</dcterms:modified>
</cp:coreProperties>
</file>